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6" r:id="rId4"/>
    <p:sldId id="271" r:id="rId5"/>
    <p:sldId id="259" r:id="rId6"/>
    <p:sldId id="260" r:id="rId7"/>
    <p:sldId id="273" r:id="rId8"/>
    <p:sldId id="261" r:id="rId9"/>
    <p:sldId id="272" r:id="rId10"/>
    <p:sldId id="262" r:id="rId11"/>
    <p:sldId id="274" r:id="rId12"/>
    <p:sldId id="263" r:id="rId13"/>
    <p:sldId id="264" r:id="rId14"/>
    <p:sldId id="265" r:id="rId15"/>
    <p:sldId id="275" r:id="rId16"/>
    <p:sldId id="267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66FFFF"/>
    <a:srgbClr val="FF6600"/>
    <a:srgbClr val="FF9900"/>
    <a:srgbClr val="FFFF99"/>
    <a:srgbClr val="000066"/>
    <a:srgbClr val="99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notesViewPr>
    <p:cSldViewPr>
      <p:cViewPr varScale="1">
        <p:scale>
          <a:sx n="41" d="100"/>
          <a:sy n="41" d="100"/>
        </p:scale>
        <p:origin x="-152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C95F81-6608-418E-94D5-8F2CDDD4A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BBD0BA5-7792-44D9-95C2-690FA23C1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E6FD0-BAE4-4C1A-B008-5E2A9620579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5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05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2052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053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6" name="Picture 2054" descr="grape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2055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2056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057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Rectangle 7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1" name="Rectangle 2059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2" name="Rectangle 206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206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660066"/>
                </a:solidFill>
                <a:latin typeface="+mn-lt"/>
              </a:defRPr>
            </a:lvl1pPr>
          </a:lstStyle>
          <a:p>
            <a:pPr>
              <a:defRPr/>
            </a:pPr>
            <a:fld id="{74E58D17-85EB-4248-83D2-CC15CD8CE911}" type="datetime1">
              <a:rPr lang="en-US"/>
              <a:pPr>
                <a:defRPr/>
              </a:pPr>
              <a:t>11/1/2020</a:t>
            </a:fld>
            <a:r>
              <a:rPr lang="en-US"/>
              <a:t>4-11-2004</a:t>
            </a:r>
          </a:p>
        </p:txBody>
      </p:sp>
      <p:sp>
        <p:nvSpPr>
          <p:cNvPr id="14" name="Rectangle 206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>
                <a:solidFill>
                  <a:srgbClr val="660066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206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fld id="{F153C6FA-0507-4C78-AEB7-037F2696E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NguyÔn ThÞ Nhung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19519-4E8C-4F28-8EC4-4786B8464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NguyÔn ThÞ Nhung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8254-3D22-4A36-8030-825CD3724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NguyÔn ThÞ Nhung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83CF0-0F3B-4D7C-A476-73B4C13F6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NguyÔn ThÞ Nhung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1BBE1-637A-498A-A5DF-8A0E16050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NguyÔn ThÞ Nhung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C661D-2E7A-43DE-A9AB-CAA1C134A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NguyÔn ThÞ Nhung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757F6-D9F6-4242-885C-D5E76FBE4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NguyÔn ThÞ Nhung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A971C-52C2-4CCF-9838-01D9BF1AC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NguyÔn ThÞ Nhung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82CAD-A2E1-4FAE-973C-52713E48B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NguyÔn ThÞ Nhung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7317E-C59B-453A-8A05-EA7A293A4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NguyÔn ThÞ Nhung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9133F-DA65-4A7A-A748-80ABB40C3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38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1033" name="Picture 7" descr="grapes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034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1036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7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tr­êng tiÓu häc lý th­êng kiÖt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600">
                <a:latin typeface=".VnAristote" pitchFamily="34" charset="0"/>
              </a:defRPr>
            </a:lvl1pPr>
          </a:lstStyle>
          <a:p>
            <a:pPr>
              <a:defRPr/>
            </a:pPr>
            <a:r>
              <a:rPr lang="en-US"/>
              <a:t>NguyÔn ThÞ Nhung</a:t>
            </a:r>
          </a:p>
        </p:txBody>
      </p:sp>
      <p:sp>
        <p:nvSpPr>
          <p:cNvPr id="3483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735B5D06-4E17-415D-864F-279E547D9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 dir="in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.VnAvantH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.VnAvantH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.VnAvantH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.VnAvantH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.VnAvantH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.VnAvantH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.VnAvantH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.VnAvantH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Administrator\My%20Documents\PHT%20-%20quynh%20Anh.doc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61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7F1311F-B306-4810-8DFB-F159F84BD85F}" type="datetime1">
              <a:rPr lang="en-US" smtClean="0">
                <a:latin typeface="Arial" charset="0"/>
              </a:rPr>
              <a:pPr/>
              <a:t>11/1/2020</a:t>
            </a:fld>
            <a:r>
              <a:rPr lang="en-US" smtClean="0">
                <a:latin typeface="Arial" charset="0"/>
              </a:rPr>
              <a:t>4-11-2004</a:t>
            </a:r>
          </a:p>
        </p:txBody>
      </p:sp>
      <p:sp>
        <p:nvSpPr>
          <p:cNvPr id="3075" name="Rectangle 206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A4085-3F5D-4C24-A070-068ABAC549D8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05200"/>
            <a:ext cx="7772400" cy="3048000"/>
          </a:xfrm>
          <a:gradFill rotWithShape="0">
            <a:gsLst>
              <a:gs pos="0">
                <a:schemeClr val="hlink"/>
              </a:gs>
              <a:gs pos="50000">
                <a:srgbClr val="FFFFFF"/>
              </a:gs>
              <a:gs pos="100000">
                <a:schemeClr val="hlink"/>
              </a:gs>
            </a:gsLst>
            <a:lin ang="2700000" scaled="1"/>
          </a:gradFill>
          <a:ln w="57150"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endParaRPr lang="en-US" sz="5400" b="1" dirty="0" smtClean="0">
              <a:solidFill>
                <a:schemeClr val="accent2"/>
              </a:solidFill>
              <a:latin typeface="Arial"/>
            </a:endParaRPr>
          </a:p>
          <a:p>
            <a:pPr algn="ctr">
              <a:defRPr/>
            </a:pPr>
            <a:r>
              <a:rPr lang="en-US" b="1" dirty="0" err="1" smtClean="0">
                <a:solidFill>
                  <a:srgbClr val="FF0000"/>
                </a:solidFill>
                <a:latin typeface="Arial"/>
              </a:rPr>
              <a:t>Tìm</a:t>
            </a:r>
            <a:r>
              <a:rPr lang="en-US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/>
              </a:rPr>
              <a:t>một</a:t>
            </a:r>
            <a:r>
              <a:rPr lang="en-US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/>
              </a:rPr>
              <a:t>số</a:t>
            </a:r>
            <a:r>
              <a:rPr lang="en-US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/>
              </a:rPr>
              <a:t>hạng</a:t>
            </a:r>
            <a:endParaRPr lang="en-US" b="1" dirty="0" smtClean="0">
              <a:solidFill>
                <a:srgbClr val="FF0000"/>
              </a:solidFill>
              <a:latin typeface="Arial"/>
            </a:endParaRPr>
          </a:p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/>
              </a:rPr>
              <a:t>ch</a:t>
            </a:r>
            <a:r>
              <a:rPr lang="vi-VN" b="1" dirty="0" smtClean="0">
                <a:solidFill>
                  <a:srgbClr val="FF0000"/>
                </a:solidFill>
                <a:latin typeface="Arial"/>
              </a:rPr>
              <a:t>ư</a:t>
            </a:r>
            <a:r>
              <a:rPr lang="en-US" b="1" dirty="0" smtClean="0">
                <a:solidFill>
                  <a:srgbClr val="FF0000"/>
                </a:solidFill>
                <a:latin typeface="Arial"/>
              </a:rPr>
              <a:t>a </a:t>
            </a:r>
            <a:r>
              <a:rPr lang="en-US" b="1" dirty="0" err="1" smtClean="0">
                <a:solidFill>
                  <a:srgbClr val="FF0000"/>
                </a:solidFill>
                <a:latin typeface="Arial"/>
              </a:rPr>
              <a:t>biết</a:t>
            </a:r>
            <a:r>
              <a:rPr lang="en-US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/>
              </a:rPr>
              <a:t>trong</a:t>
            </a:r>
            <a:r>
              <a:rPr lang="en-US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/>
              </a:rPr>
              <a:t>một</a:t>
            </a:r>
            <a:r>
              <a:rPr lang="en-US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/>
              </a:rPr>
              <a:t>tổng</a:t>
            </a:r>
            <a:endParaRPr lang="en-US" b="1" dirty="0" smtClean="0">
              <a:solidFill>
                <a:srgbClr val="FF0000"/>
              </a:solidFill>
              <a:latin typeface="Arial"/>
            </a:endParaRPr>
          </a:p>
        </p:txBody>
      </p:sp>
      <p:graphicFrame>
        <p:nvGraphicFramePr>
          <p:cNvPr id="51200" name="Object 0"/>
          <p:cNvGraphicFramePr>
            <a:graphicFrameLocks noChangeAspect="1"/>
          </p:cNvGraphicFramePr>
          <p:nvPr/>
        </p:nvGraphicFramePr>
        <p:xfrm>
          <a:off x="2133600" y="609600"/>
          <a:ext cx="990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lip" r:id="rId4" imgW="2278063" imgH="3421063" progId="MS_ClipArt_Gallery.2">
                  <p:embed/>
                </p:oleObj>
              </mc:Choice>
              <mc:Fallback>
                <p:oleObj name="Clip" r:id="rId4" imgW="2278063" imgH="3421063" progId="MS_ClipArt_Gallery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609600"/>
                        <a:ext cx="990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"/>
          <p:cNvGraphicFramePr>
            <a:graphicFrameLocks noChangeAspect="1"/>
          </p:cNvGraphicFramePr>
          <p:nvPr/>
        </p:nvGraphicFramePr>
        <p:xfrm>
          <a:off x="6324600" y="381000"/>
          <a:ext cx="2133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lip" r:id="rId6" imgW="4006850" imgH="2857500" progId="MS_ClipArt_Gallery.2">
                  <p:embed/>
                </p:oleObj>
              </mc:Choice>
              <mc:Fallback>
                <p:oleObj name="Clip" r:id="rId6" imgW="4006850" imgH="2857500" progId="MS_ClipArt_Gallery.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81000"/>
                        <a:ext cx="21336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AutoShape 1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2286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1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1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2001D16-FD6E-4FD0-ADEA-5CB97FAE9925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85800" y="609600"/>
            <a:ext cx="8458200" cy="1676400"/>
          </a:xfrm>
          <a:prstGeom prst="wedgeEllipseCallout">
            <a:avLst>
              <a:gd name="adj1" fmla="val -47769"/>
              <a:gd name="adj2" fmla="val 78032"/>
            </a:avLst>
          </a:prstGeom>
          <a:solidFill>
            <a:srgbClr val="FFFF00"/>
          </a:solidFill>
          <a:ln w="5715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i="1">
                <a:solidFill>
                  <a:schemeClr val="accent2"/>
                </a:solidFill>
                <a:latin typeface="Arial" charset="0"/>
              </a:rPr>
              <a:t>Muốn tìm SH1,SH2 ta làm thế nào?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1143000" y="3581400"/>
            <a:ext cx="7620000" cy="2438400"/>
          </a:xfrm>
          <a:prstGeom prst="flowChartProcess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8000" b="1">
                <a:solidFill>
                  <a:srgbClr val="FF0000"/>
                </a:solidFill>
                <a:latin typeface="Arial" charset="0"/>
              </a:rPr>
              <a:t>SH1 = T - SH2</a:t>
            </a:r>
          </a:p>
          <a:p>
            <a:r>
              <a:rPr lang="en-US" sz="8000" b="1">
                <a:solidFill>
                  <a:srgbClr val="FF0000"/>
                </a:solidFill>
                <a:latin typeface="Arial" charset="0"/>
              </a:rPr>
              <a:t>SH2 = T - SH1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19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CDA530-C102-4409-8FF6-BED026F8CA7E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762000" y="762000"/>
            <a:ext cx="8077200" cy="1981200"/>
          </a:xfrm>
          <a:prstGeom prst="wedgeEllipseCallout">
            <a:avLst>
              <a:gd name="adj1" fmla="val -51690"/>
              <a:gd name="adj2" fmla="val 102644"/>
            </a:avLst>
          </a:prstGeom>
          <a:solidFill>
            <a:srgbClr val="99FFCC"/>
          </a:solidFill>
          <a:ln w="571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400" b="1" i="1">
                <a:solidFill>
                  <a:schemeClr val="accent2"/>
                </a:solidFill>
                <a:latin typeface="Arial" charset="0"/>
              </a:rPr>
              <a:t>Muốn tìm số hạng </a:t>
            </a:r>
          </a:p>
          <a:p>
            <a:r>
              <a:rPr lang="en-US" sz="4400" b="1" i="1">
                <a:solidFill>
                  <a:schemeClr val="accent2"/>
                </a:solidFill>
                <a:latin typeface="Arial" charset="0"/>
              </a:rPr>
              <a:t>ch</a:t>
            </a:r>
            <a:r>
              <a:rPr lang="vi-VN" sz="4400" b="1" i="1">
                <a:solidFill>
                  <a:schemeClr val="accent2"/>
                </a:solidFill>
                <a:latin typeface="Arial" charset="0"/>
              </a:rPr>
              <a:t>ư</a:t>
            </a:r>
            <a:r>
              <a:rPr lang="en-US" sz="4400" b="1" i="1">
                <a:solidFill>
                  <a:schemeClr val="accent2"/>
                </a:solidFill>
                <a:latin typeface="Arial" charset="0"/>
              </a:rPr>
              <a:t>a biết ta làm thế nào?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304800" y="3886200"/>
            <a:ext cx="8534400" cy="2209800"/>
          </a:xfrm>
          <a:prstGeom prst="flowChartAlternateProcess">
            <a:avLst/>
          </a:prstGeom>
          <a:solidFill>
            <a:srgbClr val="CCFF33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800" b="1" u="sng">
                <a:solidFill>
                  <a:srgbClr val="FF0000"/>
                </a:solidFill>
                <a:latin typeface="Arial" charset="0"/>
              </a:rPr>
              <a:t>Ghi nhớ</a:t>
            </a:r>
            <a:r>
              <a:rPr lang="en-US" sz="4800" b="1">
                <a:solidFill>
                  <a:srgbClr val="FF0000"/>
                </a:solidFill>
                <a:latin typeface="Arial" charset="0"/>
              </a:rPr>
              <a:t>: Muốn tìm số hạng</a:t>
            </a:r>
          </a:p>
          <a:p>
            <a:r>
              <a:rPr lang="en-US" sz="4800" b="1">
                <a:solidFill>
                  <a:srgbClr val="FF0000"/>
                </a:solidFill>
                <a:latin typeface="Arial" charset="0"/>
              </a:rPr>
              <a:t>ch</a:t>
            </a:r>
            <a:r>
              <a:rPr lang="vi-VN" sz="4800" b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4800" b="1">
                <a:solidFill>
                  <a:srgbClr val="FF0000"/>
                </a:solidFill>
                <a:latin typeface="Arial" charset="0"/>
              </a:rPr>
              <a:t>a biết ta lấy tổng trừ </a:t>
            </a:r>
            <a:r>
              <a:rPr lang="vi-VN" sz="48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4800" b="1">
                <a:solidFill>
                  <a:srgbClr val="FF0000"/>
                </a:solidFill>
                <a:latin typeface="Arial" charset="0"/>
              </a:rPr>
              <a:t>i số</a:t>
            </a:r>
          </a:p>
          <a:p>
            <a:r>
              <a:rPr lang="en-US" sz="4800" b="1">
                <a:solidFill>
                  <a:srgbClr val="FF0000"/>
                </a:solidFill>
                <a:latin typeface="Arial" charset="0"/>
              </a:rPr>
              <a:t>hạng </a:t>
            </a:r>
            <a:r>
              <a:rPr lang="vi-VN" sz="48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4800" b="1">
                <a:solidFill>
                  <a:srgbClr val="FF0000"/>
                </a:solidFill>
                <a:latin typeface="Arial" charset="0"/>
              </a:rPr>
              <a:t>ã  biết. </a:t>
            </a:r>
          </a:p>
        </p:txBody>
      </p:sp>
      <p:sp>
        <p:nvSpPr>
          <p:cNvPr id="13317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458200" y="64770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8" name="AutoShape 9">
            <a:hlinkClick r:id="rId2" action="ppaction://program" highlightClick="1"/>
          </p:cNvPr>
          <p:cNvSpPr>
            <a:spLocks noChangeArrowheads="1"/>
          </p:cNvSpPr>
          <p:nvPr/>
        </p:nvSpPr>
        <p:spPr bwMode="auto">
          <a:xfrm>
            <a:off x="7848600" y="6477000"/>
            <a:ext cx="381000" cy="381000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 autoUpdateAnimBg="0"/>
      <p:bldP spid="2765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8A4BA57-3CE5-4074-898D-6DF211ADB5E4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381000" y="609600"/>
            <a:ext cx="8458200" cy="1066800"/>
          </a:xfrm>
          <a:prstGeom prst="flowChartProcess">
            <a:avLst/>
          </a:prstGeom>
          <a:solidFill>
            <a:srgbClr val="99FF33"/>
          </a:soli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600" b="1">
                <a:solidFill>
                  <a:schemeClr val="accent2"/>
                </a:solidFill>
                <a:latin typeface="Arial" charset="0"/>
              </a:rPr>
              <a:t>Bài 1 : Tìm x</a:t>
            </a:r>
          </a:p>
          <a:p>
            <a:pPr algn="l"/>
            <a:r>
              <a:rPr lang="en-US" sz="4400" b="1">
                <a:solidFill>
                  <a:schemeClr val="accent2"/>
                </a:solidFill>
                <a:latin typeface="Arial" charset="0"/>
              </a:rPr>
              <a:t>10  +  x  = 16	</a:t>
            </a:r>
            <a:r>
              <a:rPr lang="en-US" sz="4000" b="1">
                <a:solidFill>
                  <a:schemeClr val="accent2"/>
                </a:solidFill>
                <a:latin typeface="Arial" charset="0"/>
              </a:rPr>
              <a:t>   </a:t>
            </a:r>
            <a:r>
              <a:rPr lang="en-US" sz="3200" b="1">
                <a:solidFill>
                  <a:schemeClr val="accent2"/>
                </a:solidFill>
                <a:latin typeface="Arial" charset="0"/>
              </a:rPr>
              <a:t>   </a:t>
            </a:r>
            <a:r>
              <a:rPr lang="en-US" sz="4400" b="1">
                <a:solidFill>
                  <a:schemeClr val="accent2"/>
                </a:solidFill>
                <a:latin typeface="Arial" charset="0"/>
              </a:rPr>
              <a:t>x  + 12 =  20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381000" y="1600200"/>
            <a:ext cx="4267200" cy="1219200"/>
          </a:xfrm>
          <a:prstGeom prst="flowChartProcess">
            <a:avLst/>
          </a:prstGeom>
          <a:solidFill>
            <a:srgbClr val="99FF33"/>
          </a:soli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>
                <a:solidFill>
                  <a:schemeClr val="accent2"/>
                </a:solidFill>
                <a:latin typeface="Arial" charset="0"/>
              </a:rPr>
              <a:t>                </a:t>
            </a:r>
            <a:r>
              <a:rPr lang="en-US" sz="4000" b="1">
                <a:solidFill>
                  <a:schemeClr val="accent2"/>
                </a:solidFill>
                <a:latin typeface="Arial" charset="0"/>
              </a:rPr>
              <a:t>x = 16 -10</a:t>
            </a:r>
          </a:p>
          <a:p>
            <a:pPr algn="l"/>
            <a:r>
              <a:rPr lang="en-US" sz="4000" b="1">
                <a:solidFill>
                  <a:schemeClr val="accent2"/>
                </a:solidFill>
                <a:latin typeface="Arial" charset="0"/>
              </a:rPr>
              <a:t>             x =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 6</a:t>
            </a:r>
            <a:r>
              <a:rPr lang="en-US" sz="4000" b="1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648200" y="1676400"/>
            <a:ext cx="4191000" cy="1143000"/>
          </a:xfrm>
          <a:prstGeom prst="flowChartProcess">
            <a:avLst/>
          </a:prstGeom>
          <a:solidFill>
            <a:srgbClr val="99FF33"/>
          </a:soli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>
                <a:solidFill>
                  <a:schemeClr val="accent2"/>
                </a:solidFill>
                <a:latin typeface="Arial" charset="0"/>
              </a:rPr>
              <a:t>             </a:t>
            </a:r>
            <a:r>
              <a:rPr lang="en-US" sz="4000" b="1">
                <a:solidFill>
                  <a:schemeClr val="accent2"/>
                </a:solidFill>
                <a:latin typeface="Arial" charset="0"/>
              </a:rPr>
              <a:t>x  = 20 - 12</a:t>
            </a:r>
          </a:p>
          <a:p>
            <a:pPr algn="l"/>
            <a:r>
              <a:rPr lang="en-US" sz="4000" b="1">
                <a:solidFill>
                  <a:schemeClr val="accent2"/>
                </a:solidFill>
                <a:latin typeface="Arial" charset="0"/>
              </a:rPr>
              <a:t>           x  =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 8</a:t>
            </a:r>
            <a:endParaRPr lang="en-US" sz="40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57200" y="3048000"/>
            <a:ext cx="8458200" cy="1828800"/>
          </a:xfrm>
          <a:prstGeom prst="cloudCallout">
            <a:avLst>
              <a:gd name="adj1" fmla="val -48648"/>
              <a:gd name="adj2" fmla="val 51648"/>
            </a:avLst>
          </a:prstGeom>
          <a:solidFill>
            <a:schemeClr val="accent1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Muốn tìm số hạng ch</a:t>
            </a:r>
            <a:r>
              <a:rPr lang="vi-VN" sz="2800" b="1">
                <a:solidFill>
                  <a:schemeClr val="accent2"/>
                </a:solidFill>
                <a:latin typeface="Arial" charset="0"/>
              </a:rPr>
              <a:t>ư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a biết ta làm thế nào?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28600" y="5257800"/>
            <a:ext cx="8458200" cy="1219200"/>
          </a:xfrm>
          <a:prstGeom prst="flowChartAlternateProcess">
            <a:avLst/>
          </a:prstGeom>
          <a:solidFill>
            <a:schemeClr val="hlink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400" b="1">
                <a:solidFill>
                  <a:srgbClr val="FF0000"/>
                </a:solidFill>
                <a:latin typeface="Arial" charset="0"/>
              </a:rPr>
              <a:t>Muốn tìm số hạng ch</a:t>
            </a:r>
            <a:r>
              <a:rPr lang="vi-VN" sz="4400" b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4400" b="1">
                <a:solidFill>
                  <a:srgbClr val="FF0000"/>
                </a:solidFill>
                <a:latin typeface="Arial" charset="0"/>
              </a:rPr>
              <a:t>a biết ta</a:t>
            </a:r>
          </a:p>
          <a:p>
            <a:r>
              <a:rPr lang="en-US" sz="4400" b="1">
                <a:solidFill>
                  <a:srgbClr val="FF0000"/>
                </a:solidFill>
                <a:latin typeface="Arial" charset="0"/>
              </a:rPr>
              <a:t> lấy tổng trừ </a:t>
            </a:r>
            <a:r>
              <a:rPr lang="vi-VN" sz="44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4400" b="1">
                <a:solidFill>
                  <a:srgbClr val="FF0000"/>
                </a:solidFill>
                <a:latin typeface="Arial" charset="0"/>
              </a:rPr>
              <a:t>i số hạng </a:t>
            </a:r>
            <a:r>
              <a:rPr lang="vi-VN" sz="44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4400" b="1">
                <a:solidFill>
                  <a:srgbClr val="FF0000"/>
                </a:solidFill>
                <a:latin typeface="Arial" charset="0"/>
              </a:rPr>
              <a:t>ã biết.</a:t>
            </a:r>
          </a:p>
        </p:txBody>
      </p:sp>
      <p:sp>
        <p:nvSpPr>
          <p:cNvPr id="1434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553200"/>
            <a:ext cx="381000" cy="762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19" grpId="0" animBg="1" autoUpdateAnimBg="0"/>
      <p:bldP spid="9220" grpId="0" animBg="1" autoUpdateAnimBg="0"/>
      <p:bldP spid="9221" grpId="0" animBg="1" autoUpdateAnimBg="0"/>
      <p:bldP spid="922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2861FE-AD0E-4AB5-BCA6-60B00189B7DA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457200"/>
            <a:ext cx="7848600" cy="1524000"/>
          </a:xfrm>
          <a:prstGeom prst="flowChartProcess">
            <a:avLst/>
          </a:prstGeom>
          <a:solidFill>
            <a:srgbClr val="99FF33"/>
          </a:soli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>
                <a:solidFill>
                  <a:schemeClr val="accent2"/>
                </a:solidFill>
                <a:latin typeface="Arial" charset="0"/>
              </a:rPr>
              <a:t>Bài 2 : Tìm y</a:t>
            </a:r>
          </a:p>
          <a:p>
            <a:pPr algn="l"/>
            <a:endParaRPr lang="en-US" sz="3200" b="1">
              <a:solidFill>
                <a:schemeClr val="accent2"/>
              </a:solidFill>
              <a:latin typeface="Arial" charset="0"/>
            </a:endParaRPr>
          </a:p>
          <a:p>
            <a:pPr algn="l"/>
            <a:r>
              <a:rPr lang="en-US" sz="4000" b="1">
                <a:solidFill>
                  <a:schemeClr val="accent2"/>
                </a:solidFill>
                <a:latin typeface="Arial" charset="0"/>
              </a:rPr>
              <a:t>y + 1 = 7 + 2      	7 + y = 9 - 1	</a:t>
            </a:r>
            <a:r>
              <a:rPr lang="en-US" sz="3200" b="1">
                <a:solidFill>
                  <a:schemeClr val="accent2"/>
                </a:solidFill>
                <a:latin typeface="Arial" charset="0"/>
              </a:rPr>
              <a:t>	</a:t>
            </a:r>
            <a:endParaRPr lang="en-US" sz="20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609600" y="1981200"/>
            <a:ext cx="3733800" cy="1219200"/>
          </a:xfrm>
          <a:prstGeom prst="flowChartProcess">
            <a:avLst/>
          </a:prstGeom>
          <a:solidFill>
            <a:srgbClr val="99FF33"/>
          </a:soli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>
                <a:solidFill>
                  <a:schemeClr val="accent2"/>
                </a:solidFill>
                <a:latin typeface="Arial" charset="0"/>
              </a:rPr>
              <a:t>  y + 1 = 9</a:t>
            </a:r>
          </a:p>
          <a:p>
            <a:pPr algn="l"/>
            <a:r>
              <a:rPr lang="en-US" sz="3200" b="1">
                <a:solidFill>
                  <a:schemeClr val="accent2"/>
                </a:solidFill>
                <a:latin typeface="Arial" charset="0"/>
              </a:rPr>
              <a:t>        y = 9 - 1</a:t>
            </a:r>
          </a:p>
          <a:p>
            <a:pPr algn="l"/>
            <a:r>
              <a:rPr lang="en-US" sz="3200" b="1">
                <a:solidFill>
                  <a:schemeClr val="accent2"/>
                </a:solidFill>
                <a:latin typeface="Arial" charset="0"/>
              </a:rPr>
              <a:t>        y =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 8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343400" y="1981200"/>
            <a:ext cx="4114800" cy="1219200"/>
          </a:xfrm>
          <a:prstGeom prst="flowChartProcess">
            <a:avLst/>
          </a:prstGeom>
          <a:solidFill>
            <a:srgbClr val="99FF33"/>
          </a:soli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>
                <a:solidFill>
                  <a:schemeClr val="accent2"/>
                </a:solidFill>
                <a:latin typeface="Arial" charset="0"/>
              </a:rPr>
              <a:t>          7 + y = 8</a:t>
            </a:r>
          </a:p>
          <a:p>
            <a:pPr algn="l"/>
            <a:r>
              <a:rPr lang="en-US" sz="3200" b="1">
                <a:solidFill>
                  <a:schemeClr val="accent2"/>
                </a:solidFill>
                <a:latin typeface="Arial" charset="0"/>
              </a:rPr>
              <a:t>                y = 8 - 7</a:t>
            </a:r>
          </a:p>
          <a:p>
            <a:pPr algn="l"/>
            <a:r>
              <a:rPr lang="en-US" sz="3200" b="1">
                <a:solidFill>
                  <a:schemeClr val="accent2"/>
                </a:solidFill>
                <a:latin typeface="Arial" charset="0"/>
              </a:rPr>
              <a:t>                y =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 1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57200" y="3352800"/>
            <a:ext cx="8305800" cy="1524000"/>
          </a:xfrm>
          <a:prstGeom prst="cloudCallout">
            <a:avLst>
              <a:gd name="adj1" fmla="val -50421"/>
              <a:gd name="adj2" fmla="val 54583"/>
            </a:avLst>
          </a:prstGeom>
          <a:solidFill>
            <a:schemeClr val="accent1"/>
          </a:solidFill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accent2"/>
                </a:solidFill>
                <a:latin typeface="Arial" charset="0"/>
              </a:rPr>
              <a:t>Để tìm số hạng ch</a:t>
            </a:r>
            <a:r>
              <a:rPr lang="vi-VN" sz="2400" b="1">
                <a:solidFill>
                  <a:schemeClr val="accent2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a biết trong phép tính hợp</a:t>
            </a:r>
          </a:p>
          <a:p>
            <a:r>
              <a:rPr lang="en-US" sz="2400" b="1">
                <a:solidFill>
                  <a:schemeClr val="accent2"/>
                </a:solidFill>
                <a:latin typeface="Arial" charset="0"/>
              </a:rPr>
              <a:t>các con cần l</a:t>
            </a:r>
            <a:r>
              <a:rPr lang="vi-VN" sz="2400" b="1">
                <a:solidFill>
                  <a:schemeClr val="accent2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u ý </a:t>
            </a:r>
            <a:r>
              <a:rPr lang="vi-VN" sz="24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iều gì?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28600" y="5181600"/>
            <a:ext cx="8915400" cy="1295400"/>
          </a:xfrm>
          <a:prstGeom prst="flowChartAlternateProcess">
            <a:avLst/>
          </a:prstGeom>
          <a:solidFill>
            <a:schemeClr val="hlink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>
                <a:solidFill>
                  <a:schemeClr val="accent2"/>
                </a:solidFill>
                <a:latin typeface="Arial" charset="0"/>
              </a:rPr>
              <a:t>Để tìm số hạng ch</a:t>
            </a:r>
            <a:r>
              <a:rPr lang="vi-VN" sz="3200" b="1">
                <a:solidFill>
                  <a:schemeClr val="accent2"/>
                </a:solidFill>
                <a:latin typeface="Arial" charset="0"/>
              </a:rPr>
              <a:t>ư</a:t>
            </a:r>
            <a:r>
              <a:rPr lang="en-US" sz="3200" b="1">
                <a:solidFill>
                  <a:schemeClr val="accent2"/>
                </a:solidFill>
                <a:latin typeface="Arial" charset="0"/>
              </a:rPr>
              <a:t>a biết trong phép tính hợp</a:t>
            </a:r>
          </a:p>
          <a:p>
            <a:pPr algn="l"/>
            <a:r>
              <a:rPr lang="en-US" sz="3200" b="1">
                <a:solidFill>
                  <a:schemeClr val="accent2"/>
                </a:solidFill>
                <a:latin typeface="Arial" charset="0"/>
              </a:rPr>
              <a:t> cần thứ tự thực hiện các phéptính phụ tr</a:t>
            </a:r>
            <a:r>
              <a:rPr lang="vi-VN" sz="3200" b="1">
                <a:solidFill>
                  <a:schemeClr val="accent2"/>
                </a:solidFill>
                <a:latin typeface="Arial" charset="0"/>
              </a:rPr>
              <a:t>ư</a:t>
            </a:r>
            <a:r>
              <a:rPr lang="en-US" sz="3200" b="1">
                <a:solidFill>
                  <a:schemeClr val="accent2"/>
                </a:solidFill>
                <a:latin typeface="Arial" charset="0"/>
              </a:rPr>
              <a:t>ớc.</a:t>
            </a:r>
          </a:p>
        </p:txBody>
      </p:sp>
      <p:sp>
        <p:nvSpPr>
          <p:cNvPr id="15368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770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animBg="1" autoUpdateAnimBg="0"/>
      <p:bldP spid="10244" grpId="0" animBg="1" autoUpdateAnimBg="0"/>
      <p:bldP spid="10245" grpId="0" animBg="1" autoUpdateAnimBg="0"/>
      <p:bldP spid="1024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A8281B-2D7F-47AC-AB13-A0A825AC412C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04800"/>
            <a:ext cx="8229600" cy="1371600"/>
          </a:xfrm>
          <a:prstGeom prst="flowChartProcess">
            <a:avLst/>
          </a:prstGeom>
          <a:solidFill>
            <a:srgbClr val="FFFF00"/>
          </a:solidFill>
          <a:ln w="57150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4000" b="1">
                <a:solidFill>
                  <a:schemeClr val="accent2"/>
                </a:solidFill>
                <a:latin typeface="Arial" charset="0"/>
              </a:rPr>
              <a:t>Bài 3 : </a:t>
            </a:r>
          </a:p>
          <a:p>
            <a:pPr algn="l"/>
            <a:r>
              <a:rPr lang="en-US" sz="4000" b="1">
                <a:solidFill>
                  <a:schemeClr val="accent2"/>
                </a:solidFill>
                <a:latin typeface="Arial" charset="0"/>
              </a:rPr>
              <a:t>Nhìn tóm tắt </a:t>
            </a:r>
            <a:r>
              <a:rPr lang="vi-VN" sz="40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4000" b="1">
                <a:solidFill>
                  <a:schemeClr val="accent2"/>
                </a:solidFill>
                <a:latin typeface="Arial" charset="0"/>
              </a:rPr>
              <a:t>ọc </a:t>
            </a:r>
            <a:r>
              <a:rPr lang="vi-VN" sz="40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4000" b="1">
                <a:solidFill>
                  <a:schemeClr val="accent2"/>
                </a:solidFill>
                <a:latin typeface="Arial" charset="0"/>
              </a:rPr>
              <a:t>ề toán  và giải.</a:t>
            </a:r>
            <a:endParaRPr lang="en-US" sz="20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295400" y="2286000"/>
            <a:ext cx="5105400" cy="1295400"/>
          </a:xfrm>
          <a:prstGeom prst="flowChartAlternateProcess">
            <a:avLst/>
          </a:prstGeom>
          <a:solidFill>
            <a:srgbClr val="FF99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11285" name="Object 21"/>
          <p:cNvGraphicFramePr>
            <a:graphicFrameLocks noChangeAspect="1"/>
          </p:cNvGraphicFramePr>
          <p:nvPr/>
        </p:nvGraphicFramePr>
        <p:xfrm>
          <a:off x="1295400" y="2362200"/>
          <a:ext cx="129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Clip" r:id="rId3" imgW="840334" imgH="736092" progId="MS_ClipArt_Gallery.2">
                  <p:embed/>
                </p:oleObj>
              </mc:Choice>
              <mc:Fallback>
                <p:oleObj name="Clip" r:id="rId3" imgW="840334" imgH="736092" progId="MS_ClipArt_Gallery.2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12954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381000" y="3810000"/>
            <a:ext cx="6019800" cy="1600200"/>
          </a:xfrm>
          <a:prstGeom prst="flowChartAlternateProcess">
            <a:avLst/>
          </a:prstGeom>
          <a:solidFill>
            <a:srgbClr val="FF99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800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 charset="0"/>
              </a:rPr>
              <a:t>? con </a:t>
            </a:r>
            <a:r>
              <a:rPr lang="en-US" sz="4800" b="1" dirty="0" err="1">
                <a:solidFill>
                  <a:schemeClr val="accent4">
                    <a:lumMod val="90000"/>
                    <a:lumOff val="10000"/>
                  </a:schemeClr>
                </a:solidFill>
                <a:latin typeface="Arial" charset="0"/>
              </a:rPr>
              <a:t>vịt</a:t>
            </a:r>
            <a:endParaRPr lang="en-US" sz="4800" b="1" dirty="0">
              <a:solidFill>
                <a:schemeClr val="accent4">
                  <a:lumMod val="90000"/>
                  <a:lumOff val="10000"/>
                </a:schemeClr>
              </a:solidFill>
              <a:latin typeface="Arial" charset="0"/>
            </a:endParaRPr>
          </a:p>
        </p:txBody>
      </p:sp>
      <p:sp>
        <p:nvSpPr>
          <p:cNvPr id="11291" name="AutoShape 27"/>
          <p:cNvSpPr>
            <a:spLocks/>
          </p:cNvSpPr>
          <p:nvPr/>
        </p:nvSpPr>
        <p:spPr bwMode="auto">
          <a:xfrm>
            <a:off x="6400800" y="2667000"/>
            <a:ext cx="533400" cy="1981200"/>
          </a:xfrm>
          <a:prstGeom prst="rightBrace">
            <a:avLst>
              <a:gd name="adj1" fmla="val 30952"/>
              <a:gd name="adj2" fmla="val 50000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92" name="AutoShape 28"/>
          <p:cNvSpPr>
            <a:spLocks noChangeArrowheads="1"/>
          </p:cNvSpPr>
          <p:nvPr/>
        </p:nvSpPr>
        <p:spPr bwMode="auto">
          <a:xfrm>
            <a:off x="6934200" y="3352800"/>
            <a:ext cx="1905000" cy="609600"/>
          </a:xfrm>
          <a:prstGeom prst="flowChartProcess">
            <a:avLst/>
          </a:prstGeom>
          <a:solidFill>
            <a:srgbClr val="FF99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 charset="0"/>
              </a:rPr>
              <a:t>15 con </a:t>
            </a:r>
          </a:p>
        </p:txBody>
      </p:sp>
      <p:graphicFrame>
        <p:nvGraphicFramePr>
          <p:cNvPr id="11296" name="Object 32"/>
          <p:cNvGraphicFramePr>
            <a:graphicFrameLocks noChangeAspect="1"/>
          </p:cNvGraphicFramePr>
          <p:nvPr/>
        </p:nvGraphicFramePr>
        <p:xfrm>
          <a:off x="2286000" y="2286000"/>
          <a:ext cx="129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Clip" r:id="rId5" imgW="840334" imgH="736092" progId="MS_ClipArt_Gallery.2">
                  <p:embed/>
                </p:oleObj>
              </mc:Choice>
              <mc:Fallback>
                <p:oleObj name="Clip" r:id="rId5" imgW="840334" imgH="736092" progId="MS_ClipArt_Gallery.2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286000"/>
                        <a:ext cx="12954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7" name="Object 33"/>
          <p:cNvGraphicFramePr>
            <a:graphicFrameLocks noChangeAspect="1"/>
          </p:cNvGraphicFramePr>
          <p:nvPr/>
        </p:nvGraphicFramePr>
        <p:xfrm>
          <a:off x="4191000" y="2286000"/>
          <a:ext cx="129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Clip" r:id="rId6" imgW="840334" imgH="736092" progId="MS_ClipArt_Gallery.2">
                  <p:embed/>
                </p:oleObj>
              </mc:Choice>
              <mc:Fallback>
                <p:oleObj name="Clip" r:id="rId6" imgW="840334" imgH="736092" progId="MS_ClipArt_Gallery.2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0"/>
                        <a:ext cx="12954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8" name="Object 34"/>
          <p:cNvGraphicFramePr>
            <a:graphicFrameLocks noChangeAspect="1"/>
          </p:cNvGraphicFramePr>
          <p:nvPr/>
        </p:nvGraphicFramePr>
        <p:xfrm>
          <a:off x="3352800" y="2362200"/>
          <a:ext cx="129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Clip" r:id="rId7" imgW="840334" imgH="736092" progId="MS_ClipArt_Gallery.2">
                  <p:embed/>
                </p:oleObj>
              </mc:Choice>
              <mc:Fallback>
                <p:oleObj name="Clip" r:id="rId7" imgW="840334" imgH="736092" progId="MS_ClipArt_Gallery.2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362200"/>
                        <a:ext cx="12954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9" name="Object 35"/>
          <p:cNvGraphicFramePr>
            <a:graphicFrameLocks noChangeAspect="1"/>
          </p:cNvGraphicFramePr>
          <p:nvPr/>
        </p:nvGraphicFramePr>
        <p:xfrm>
          <a:off x="5105400" y="2362200"/>
          <a:ext cx="129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Clip" r:id="rId8" imgW="840334" imgH="736092" progId="MS_ClipArt_Gallery.2">
                  <p:embed/>
                </p:oleObj>
              </mc:Choice>
              <mc:Fallback>
                <p:oleObj name="Clip" r:id="rId8" imgW="840334" imgH="736092" progId="MS_ClipArt_Gallery.2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362200"/>
                        <a:ext cx="12954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89" grpId="0" animBg="1" autoUpdateAnimBg="0"/>
      <p:bldP spid="11291" grpId="0" animBg="1" autoUpdateAnimBg="0"/>
      <p:bldP spid="1129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0FF31FE-868D-4245-A19B-55979BFEBE50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1219200" y="381000"/>
            <a:ext cx="7543800" cy="297180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4000" b="1">
                <a:solidFill>
                  <a:schemeClr val="accent2"/>
                </a:solidFill>
                <a:latin typeface="Arial" charset="0"/>
              </a:rPr>
              <a:t>Bài giải:</a:t>
            </a:r>
          </a:p>
          <a:p>
            <a:pPr algn="l"/>
            <a:r>
              <a:rPr lang="en-US" sz="4000" b="1">
                <a:solidFill>
                  <a:schemeClr val="accent2"/>
                </a:solidFill>
                <a:latin typeface="Arial" charset="0"/>
              </a:rPr>
              <a:t>	Số con vịt nhà em nuôi là :</a:t>
            </a:r>
          </a:p>
          <a:p>
            <a:pPr algn="l"/>
            <a:r>
              <a:rPr lang="en-US" sz="4000" b="1">
                <a:solidFill>
                  <a:schemeClr val="accent2"/>
                </a:solidFill>
                <a:latin typeface="Arial" charset="0"/>
              </a:rPr>
              <a:t>		15 - 5 </a:t>
            </a:r>
            <a:r>
              <a:rPr lang="en-US" sz="4000">
                <a:solidFill>
                  <a:schemeClr val="accent2"/>
                </a:solidFill>
                <a:latin typeface="Arial" charset="0"/>
              </a:rPr>
              <a:t>= </a:t>
            </a:r>
            <a:r>
              <a:rPr lang="en-US" sz="4000" b="1">
                <a:solidFill>
                  <a:schemeClr val="accent2"/>
                </a:solidFill>
                <a:latin typeface="Arial" charset="0"/>
              </a:rPr>
              <a:t>10 ( con)</a:t>
            </a:r>
          </a:p>
          <a:p>
            <a:pPr algn="l"/>
            <a:r>
              <a:rPr lang="en-US" sz="4000" b="1">
                <a:solidFill>
                  <a:schemeClr val="accent2"/>
                </a:solidFill>
                <a:latin typeface="Arial" charset="0"/>
              </a:rPr>
              <a:t>			Đáp số: 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10 con vịt</a:t>
            </a:r>
            <a:endParaRPr lang="en-US" sz="4000" b="1">
              <a:solidFill>
                <a:schemeClr val="accent2"/>
              </a:solidFill>
              <a:latin typeface="Arial" charset="0"/>
            </a:endParaRPr>
          </a:p>
          <a:p>
            <a:pPr algn="l"/>
            <a:r>
              <a:rPr lang="en-US" sz="4000" b="1">
                <a:solidFill>
                  <a:schemeClr val="accent2"/>
                </a:solidFill>
                <a:latin typeface="Arial" charset="0"/>
              </a:rPr>
              <a:t>  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685800" y="3581400"/>
            <a:ext cx="8077200" cy="762000"/>
          </a:xfrm>
          <a:prstGeom prst="wedgeEllipseCallout">
            <a:avLst>
              <a:gd name="adj1" fmla="val -50963"/>
              <a:gd name="adj2" fmla="val 85625"/>
            </a:avLst>
          </a:prstGeom>
          <a:solidFill>
            <a:srgbClr val="FFFF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</a:rPr>
              <a:t>Bài toán thuộc dạng?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04800" y="4953000"/>
            <a:ext cx="8458200" cy="1524000"/>
          </a:xfrm>
          <a:prstGeom prst="flowChartAlternateProcess">
            <a:avLst/>
          </a:prstGeom>
          <a:solidFill>
            <a:schemeClr val="hlink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4400" b="1">
                <a:solidFill>
                  <a:schemeClr val="accent2"/>
                </a:solidFill>
                <a:latin typeface="Arial" charset="0"/>
              </a:rPr>
              <a:t>Đây là dạng toán: Tìm số</a:t>
            </a:r>
          </a:p>
          <a:p>
            <a:pPr algn="l"/>
            <a:r>
              <a:rPr lang="en-US" sz="4400" b="1">
                <a:solidFill>
                  <a:schemeClr val="accent2"/>
                </a:solidFill>
                <a:latin typeface="Arial" charset="0"/>
              </a:rPr>
              <a:t> hạng ch</a:t>
            </a:r>
            <a:r>
              <a:rPr lang="vi-VN" sz="4400" b="1">
                <a:solidFill>
                  <a:schemeClr val="accent2"/>
                </a:solidFill>
                <a:latin typeface="Arial" charset="0"/>
              </a:rPr>
              <a:t>ư</a:t>
            </a:r>
            <a:r>
              <a:rPr lang="en-US" sz="4400" b="1">
                <a:solidFill>
                  <a:schemeClr val="accent2"/>
                </a:solidFill>
                <a:latin typeface="Arial" charset="0"/>
              </a:rPr>
              <a:t>a biết trong một tổng</a:t>
            </a:r>
            <a:endParaRPr lang="en-US" sz="4400" b="1" u="sng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 autoUpdateAnimBg="0"/>
      <p:bldP spid="29699" grpId="0" animBg="1" autoUpdateAnimBg="0"/>
      <p:bldP spid="2970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2FF26B0-FD08-4BDA-A91A-276845DAA919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762000" y="228600"/>
            <a:ext cx="7772400" cy="914400"/>
          </a:xfrm>
          <a:prstGeom prst="wedgeRoundRectCallout">
            <a:avLst>
              <a:gd name="adj1" fmla="val -56167"/>
              <a:gd name="adj2" fmla="val 81597"/>
              <a:gd name="adj3" fmla="val 16667"/>
            </a:avLst>
          </a:prstGeom>
          <a:solidFill>
            <a:schemeClr val="accent1"/>
          </a:solidFill>
          <a:ln w="5715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</a:rPr>
              <a:t>Hôm nay cô dạy các con bài gì?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28600" y="2895600"/>
            <a:ext cx="8458200" cy="914400"/>
          </a:xfrm>
          <a:prstGeom prst="wedgeRoundRectCallout">
            <a:avLst>
              <a:gd name="adj1" fmla="val -46995"/>
              <a:gd name="adj2" fmla="val 82120"/>
              <a:gd name="adj3" fmla="val 16667"/>
            </a:avLst>
          </a:prstGeom>
          <a:solidFill>
            <a:schemeClr val="accent1"/>
          </a:solidFill>
          <a:ln w="5715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Muốn tìm số hạng ch</a:t>
            </a:r>
            <a:r>
              <a:rPr lang="vi-VN" sz="3200" b="1">
                <a:solidFill>
                  <a:schemeClr val="accent2"/>
                </a:solidFill>
                <a:latin typeface="Arial" charset="0"/>
              </a:rPr>
              <a:t>ư</a:t>
            </a:r>
            <a:r>
              <a:rPr lang="en-US" sz="3200" b="1">
                <a:solidFill>
                  <a:schemeClr val="accent2"/>
                </a:solidFill>
                <a:latin typeface="Arial" charset="0"/>
              </a:rPr>
              <a:t>a biết ta làm thế nào?</a:t>
            </a:r>
          </a:p>
        </p:txBody>
      </p:sp>
      <p:sp>
        <p:nvSpPr>
          <p:cNvPr id="18437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2000" y="1752600"/>
            <a:ext cx="533400" cy="457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8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810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4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2D54335-306C-44A6-ABB0-868465C5B0A7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4648200" cy="762000"/>
          </a:xfrm>
          <a:solidFill>
            <a:schemeClr val="hlink"/>
          </a:solidFill>
          <a:ln w="57150">
            <a:solidFill>
              <a:schemeClr val="accent2"/>
            </a:solidFill>
          </a:ln>
        </p:spPr>
        <p:txBody>
          <a:bodyPr/>
          <a:lstStyle/>
          <a:p>
            <a:r>
              <a:rPr lang="en-US" sz="4800" smtClean="0">
                <a:solidFill>
                  <a:schemeClr val="folHlink"/>
                </a:solidFill>
                <a:latin typeface="Arial" charset="0"/>
              </a:rPr>
              <a:t>Kiểm tra bài cũ</a:t>
            </a:r>
            <a:r>
              <a:rPr lang="en-US" sz="4400" smtClean="0">
                <a:solidFill>
                  <a:schemeClr val="folHlink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781800" y="228600"/>
          <a:ext cx="1600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lip" r:id="rId3" imgW="4054475" imgH="3549650" progId="MS_ClipArt_Gallery.2">
                  <p:embed/>
                </p:oleObj>
              </mc:Choice>
              <mc:Fallback>
                <p:oleObj name="Clip" r:id="rId3" imgW="4054475" imgH="354965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28600"/>
                        <a:ext cx="16002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5" name="AutoShape 33"/>
          <p:cNvSpPr>
            <a:spLocks noChangeArrowheads="1"/>
          </p:cNvSpPr>
          <p:nvPr/>
        </p:nvSpPr>
        <p:spPr bwMode="auto">
          <a:xfrm>
            <a:off x="1295400" y="1752600"/>
            <a:ext cx="7315200" cy="2286000"/>
          </a:xfrm>
          <a:prstGeom prst="flowChartAlternateProcess">
            <a:avLst/>
          </a:prstGeom>
          <a:solidFill>
            <a:srgbClr val="66FFFF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8000" b="1">
                <a:solidFill>
                  <a:schemeClr val="accent2"/>
                </a:solidFill>
                <a:latin typeface="Arial" charset="0"/>
              </a:rPr>
              <a:t>    </a:t>
            </a:r>
          </a:p>
          <a:p>
            <a:pPr algn="l"/>
            <a:r>
              <a:rPr lang="en-US" sz="8000" b="1">
                <a:solidFill>
                  <a:schemeClr val="accent2"/>
                </a:solidFill>
                <a:latin typeface="Arial" charset="0"/>
              </a:rPr>
              <a:t>    11 + 6   =</a:t>
            </a:r>
          </a:p>
          <a:p>
            <a:pPr algn="l"/>
            <a:r>
              <a:rPr lang="en-US" sz="8000" b="1">
                <a:solidFill>
                  <a:schemeClr val="accent2"/>
                </a:solidFill>
                <a:latin typeface="Arial" charset="0"/>
              </a:rPr>
              <a:t>      8 + 12 = </a:t>
            </a:r>
          </a:p>
          <a:p>
            <a:pPr algn="l"/>
            <a:endParaRPr lang="en-US" sz="80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111" name="AutoShape 39"/>
          <p:cNvSpPr>
            <a:spLocks noChangeArrowheads="1"/>
          </p:cNvSpPr>
          <p:nvPr/>
        </p:nvSpPr>
        <p:spPr bwMode="auto">
          <a:xfrm>
            <a:off x="1219200" y="4343399"/>
            <a:ext cx="7391400" cy="2133601"/>
          </a:xfrm>
          <a:prstGeom prst="flowChartAlternateProcess">
            <a:avLst/>
          </a:prstGeom>
          <a:solidFill>
            <a:srgbClr val="66FFFF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8000" b="1" dirty="0">
                <a:solidFill>
                  <a:schemeClr val="accent2"/>
                </a:solidFill>
                <a:latin typeface="Arial" charset="0"/>
              </a:rPr>
              <a:t>    </a:t>
            </a:r>
          </a:p>
          <a:p>
            <a:pPr algn="l"/>
            <a:r>
              <a:rPr lang="en-US" sz="8000" b="1" dirty="0">
                <a:solidFill>
                  <a:schemeClr val="accent2"/>
                </a:solidFill>
                <a:latin typeface="Arial" charset="0"/>
              </a:rPr>
              <a:t>      15 – 3 =</a:t>
            </a:r>
          </a:p>
          <a:p>
            <a:pPr algn="l"/>
            <a:r>
              <a:rPr lang="en-US" sz="8000" b="1" dirty="0">
                <a:solidFill>
                  <a:schemeClr val="accent2"/>
                </a:solidFill>
                <a:latin typeface="Arial" charset="0"/>
              </a:rPr>
              <a:t>      20 – 7 = </a:t>
            </a:r>
          </a:p>
          <a:p>
            <a:pPr algn="l"/>
            <a:endParaRPr lang="en-US" sz="8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6918960" y="1599406"/>
            <a:ext cx="1539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8000" b="1" dirty="0">
                <a:solidFill>
                  <a:srgbClr val="FF0000"/>
                </a:solidFill>
                <a:latin typeface="Arial" charset="0"/>
              </a:rPr>
              <a:t>17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6918325" y="2757487"/>
            <a:ext cx="1692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8000" b="1">
                <a:solidFill>
                  <a:srgbClr val="FF0000"/>
                </a:solidFill>
                <a:latin typeface="Arial" charset="0"/>
              </a:rPr>
              <a:t>20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6842125" y="4124284"/>
            <a:ext cx="1539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8000" b="1" dirty="0">
                <a:solidFill>
                  <a:srgbClr val="FF0000"/>
                </a:solidFill>
                <a:latin typeface="Arial" charset="0"/>
              </a:rPr>
              <a:t>12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6900908" y="5279320"/>
            <a:ext cx="2514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8000" b="1" dirty="0">
                <a:solidFill>
                  <a:srgbClr val="FF0000"/>
                </a:solidFill>
                <a:latin typeface="Arial" charset="0"/>
              </a:rPr>
              <a:t>13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 autoUpdateAnimBg="0"/>
      <p:bldP spid="3105" grpId="0" animBg="1" autoUpdateAnimBg="0"/>
      <p:bldP spid="3111" grpId="0" animBg="1" autoUpdateAnimBg="0"/>
      <p:bldP spid="3112" grpId="0" autoUpdateAnimBg="0"/>
      <p:bldP spid="3113" grpId="0" autoUpdateAnimBg="0"/>
      <p:bldP spid="3114" grpId="0" autoUpdateAnimBg="0"/>
      <p:bldP spid="31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ECC734-C22E-42AF-A728-E6F9CB6262DA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282189C-F7A6-4F52-8C58-802DAF3D81C5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838200" y="2971800"/>
            <a:ext cx="7543800" cy="1295400"/>
          </a:xfrm>
          <a:prstGeom prst="flowChartAlternateProcess">
            <a:avLst/>
          </a:prstGeom>
          <a:gradFill rotWithShape="0">
            <a:gsLst>
              <a:gs pos="0">
                <a:srgbClr val="66FFFF"/>
              </a:gs>
              <a:gs pos="100000">
                <a:srgbClr val="FFFFFF"/>
              </a:gs>
            </a:gsLst>
            <a:lin ang="0" scaled="1"/>
          </a:gra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8000" b="1">
                <a:solidFill>
                  <a:schemeClr val="accent2"/>
                </a:solidFill>
                <a:latin typeface="Arial" charset="0"/>
              </a:rPr>
              <a:t>    </a:t>
            </a:r>
          </a:p>
          <a:p>
            <a:pPr algn="l"/>
            <a:r>
              <a:rPr lang="en-US" sz="8000" b="1">
                <a:solidFill>
                  <a:schemeClr val="accent2"/>
                </a:solidFill>
                <a:latin typeface="Arial" charset="0"/>
              </a:rPr>
              <a:t>    11 + 6   =</a:t>
            </a:r>
          </a:p>
          <a:p>
            <a:pPr algn="l"/>
            <a:r>
              <a:rPr lang="en-US" sz="8000" b="1">
                <a:solidFill>
                  <a:schemeClr val="accent2"/>
                </a:solidFill>
                <a:latin typeface="Arial" charset="0"/>
              </a:rPr>
              <a:t>      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447800" y="457200"/>
            <a:ext cx="6934200" cy="2057400"/>
          </a:xfrm>
          <a:prstGeom prst="wedgeRoundRectCallout">
            <a:avLst>
              <a:gd name="adj1" fmla="val -56042"/>
              <a:gd name="adj2" fmla="val 7060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33"/>
              </a:gs>
            </a:gsLst>
            <a:path path="rect">
              <a:fillToRect l="50000" t="50000" r="50000" b="50000"/>
            </a:path>
          </a:gra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</a:rPr>
              <a:t>Nêu tên thành phần ch</a:t>
            </a:r>
            <a:r>
              <a:rPr lang="vi-VN" sz="4000" b="1">
                <a:solidFill>
                  <a:schemeClr val="accent2"/>
                </a:solidFill>
                <a:latin typeface="Arial" charset="0"/>
              </a:rPr>
              <a:t>ư</a:t>
            </a:r>
            <a:r>
              <a:rPr lang="en-US" sz="4000" b="1">
                <a:solidFill>
                  <a:schemeClr val="accent2"/>
                </a:solidFill>
                <a:latin typeface="Arial" charset="0"/>
              </a:rPr>
              <a:t>a biết trong phép cộng trên?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362200" y="4267200"/>
            <a:ext cx="0" cy="762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1447800" y="5029200"/>
            <a:ext cx="1600200" cy="914400"/>
          </a:xfrm>
          <a:prstGeom prst="flowChart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0" b="1">
                <a:solidFill>
                  <a:srgbClr val="FF0000"/>
                </a:solidFill>
                <a:latin typeface="Arial" charset="0"/>
              </a:rPr>
              <a:t>SH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3581400" y="5029200"/>
            <a:ext cx="1600200" cy="914400"/>
          </a:xfrm>
          <a:prstGeom prst="flowChart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0" b="1">
                <a:solidFill>
                  <a:srgbClr val="FF0000"/>
                </a:solidFill>
                <a:latin typeface="Arial" charset="0"/>
              </a:rPr>
              <a:t>SH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419600" y="4267200"/>
            <a:ext cx="0" cy="762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477000" y="5029200"/>
            <a:ext cx="1600200" cy="914400"/>
          </a:xfrm>
          <a:prstGeom prst="flowChart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0" b="1">
                <a:solidFill>
                  <a:srgbClr val="FF0000"/>
                </a:solidFill>
                <a:latin typeface="Arial" charset="0"/>
              </a:rPr>
              <a:t>T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324600" y="2843480"/>
            <a:ext cx="2057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8000" b="1" dirty="0">
                <a:solidFill>
                  <a:srgbClr val="FF0000"/>
                </a:solidFill>
                <a:latin typeface="Arial" charset="0"/>
              </a:rPr>
              <a:t>17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7315200" y="4267200"/>
            <a:ext cx="0" cy="762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 autoUpdateAnimBg="0"/>
      <p:bldP spid="23558" grpId="0" animBg="1"/>
      <p:bldP spid="23559" grpId="0" animBg="1" autoUpdateAnimBg="0"/>
      <p:bldP spid="23560" grpId="0" animBg="1" autoUpdateAnimBg="0"/>
      <p:bldP spid="23561" grpId="0" animBg="1"/>
      <p:bldP spid="23562" grpId="0" animBg="1" autoUpdateAnimBg="0"/>
      <p:bldP spid="23564" grpId="0" autoUpdateAnimBg="0"/>
      <p:bldP spid="235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7B58EEA-1265-4AC7-A736-422C72AA7491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371600"/>
          </a:xfrm>
          <a:solidFill>
            <a:schemeClr val="hlink"/>
          </a:solidFill>
        </p:spPr>
        <p:txBody>
          <a:bodyPr/>
          <a:lstStyle/>
          <a:p>
            <a:r>
              <a:rPr lang="en-US" sz="4000" b="1" i="1" u="sng" smtClean="0">
                <a:solidFill>
                  <a:schemeClr val="accent2"/>
                </a:solidFill>
                <a:latin typeface="Arial" charset="0"/>
              </a:rPr>
              <a:t>Bài :</a:t>
            </a:r>
            <a:br>
              <a:rPr lang="en-US" sz="4000" b="1" i="1" u="sng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smtClean="0">
                <a:latin typeface="Arial" charset="0"/>
              </a:rPr>
              <a:t>   </a:t>
            </a:r>
            <a:r>
              <a:rPr lang="en-US" sz="4000" b="1" smtClean="0">
                <a:solidFill>
                  <a:srgbClr val="FF0000"/>
                </a:solidFill>
                <a:latin typeface="Arial" charset="0"/>
              </a:rPr>
              <a:t>Tìm một số hạng trong một tổng</a:t>
            </a:r>
            <a:endParaRPr lang="en-US" sz="4000" smtClean="0">
              <a:latin typeface="Arial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066800" y="2057400"/>
            <a:ext cx="7924800" cy="762000"/>
          </a:xfrm>
          <a:prstGeom prst="wedgeRoundRectCallout">
            <a:avLst>
              <a:gd name="adj1" fmla="val -54449"/>
              <a:gd name="adj2" fmla="val 79583"/>
              <a:gd name="adj3" fmla="val 16667"/>
            </a:avLst>
          </a:prstGeom>
          <a:solidFill>
            <a:schemeClr val="accent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i="1">
                <a:solidFill>
                  <a:schemeClr val="accent2"/>
                </a:solidFill>
                <a:latin typeface="Arial" charset="0"/>
              </a:rPr>
              <a:t>Hãy nhìn tóm tắt và </a:t>
            </a:r>
            <a:r>
              <a:rPr lang="vi-VN" sz="4000" b="1" i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4000" b="1" i="1">
                <a:solidFill>
                  <a:schemeClr val="accent2"/>
                </a:solidFill>
                <a:latin typeface="Arial" charset="0"/>
              </a:rPr>
              <a:t>ọc </a:t>
            </a:r>
            <a:r>
              <a:rPr lang="vi-VN" sz="4000" b="1" i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4000" b="1" i="1">
                <a:solidFill>
                  <a:schemeClr val="accent2"/>
                </a:solidFill>
                <a:latin typeface="Arial" charset="0"/>
              </a:rPr>
              <a:t>ề toán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362200" y="4114800"/>
            <a:ext cx="3962400" cy="762000"/>
          </a:xfrm>
          <a:prstGeom prst="flowChartAlternateProcess">
            <a:avLst/>
          </a:prstGeom>
          <a:solidFill>
            <a:srgbClr val="FFFF00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4419600" y="4191000"/>
          <a:ext cx="19050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Clip" r:id="rId3" imgW="1381658" imgH="657454" progId="MS_ClipArt_Gallery.2">
                  <p:embed/>
                </p:oleObj>
              </mc:Choice>
              <mc:Fallback>
                <p:oleObj name="Clip" r:id="rId3" imgW="1381658" imgH="657454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91000"/>
                        <a:ext cx="19050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AutoShape 9"/>
          <p:cNvSpPr>
            <a:spLocks/>
          </p:cNvSpPr>
          <p:nvPr/>
        </p:nvSpPr>
        <p:spPr bwMode="auto">
          <a:xfrm>
            <a:off x="6324600" y="3048000"/>
            <a:ext cx="381000" cy="1600200"/>
          </a:xfrm>
          <a:prstGeom prst="rightBrace">
            <a:avLst>
              <a:gd name="adj1" fmla="val 35000"/>
              <a:gd name="adj2" fmla="val 50000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6705600" y="3429000"/>
            <a:ext cx="2209800" cy="685800"/>
          </a:xfrm>
          <a:prstGeom prst="flowChartProcess">
            <a:avLst/>
          </a:prstGeom>
          <a:solidFill>
            <a:srgbClr val="FFFF00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</a:rPr>
              <a:t>5 con cá</a:t>
            </a:r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1447800" y="5486400"/>
            <a:ext cx="6781800" cy="914400"/>
          </a:xfrm>
          <a:prstGeom prst="flowChartProcess">
            <a:avLst/>
          </a:prstGeom>
          <a:solidFill>
            <a:schemeClr val="accent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8000" b="1" i="1">
                <a:solidFill>
                  <a:srgbClr val="FF0000"/>
                </a:solidFill>
                <a:latin typeface="Arial" charset="0"/>
              </a:rPr>
              <a:t>x + 2  =  5</a:t>
            </a:r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>
            <a:off x="2362200" y="3048000"/>
            <a:ext cx="1447800" cy="685800"/>
          </a:xfrm>
          <a:prstGeom prst="flowChartAlternateProcess">
            <a:avLst/>
          </a:prstGeom>
          <a:solidFill>
            <a:srgbClr val="FFFF00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819400" y="2947988"/>
            <a:ext cx="5238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800" b="1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  <p:graphicFrame>
        <p:nvGraphicFramePr>
          <p:cNvPr id="5147" name="Object 27"/>
          <p:cNvGraphicFramePr>
            <a:graphicFrameLocks noChangeAspect="1"/>
          </p:cNvGraphicFramePr>
          <p:nvPr/>
        </p:nvGraphicFramePr>
        <p:xfrm>
          <a:off x="2438400" y="4191000"/>
          <a:ext cx="19050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Clip" r:id="rId5" imgW="1381658" imgH="657454" progId="MS_ClipArt_Gallery.2">
                  <p:embed/>
                </p:oleObj>
              </mc:Choice>
              <mc:Fallback>
                <p:oleObj name="Clip" r:id="rId5" imgW="1381658" imgH="657454" progId="MS_ClipArt_Gallery.2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91000"/>
                        <a:ext cx="19050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990600" y="3048000"/>
            <a:ext cx="1341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accent2"/>
                </a:solidFill>
                <a:latin typeface="Arial" charset="0"/>
              </a:rPr>
              <a:t>Toàn</a:t>
            </a:r>
            <a:endParaRPr lang="en-US" sz="4000">
              <a:latin typeface="Arial" charset="0"/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908050" y="4114800"/>
            <a:ext cx="1354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accent2"/>
                </a:solidFill>
                <a:latin typeface="Arial" charset="0"/>
              </a:rPr>
              <a:t>Tùng</a:t>
            </a:r>
            <a:endParaRPr lang="en-US" sz="4000">
              <a:latin typeface="Arial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  <p:bldP spid="5125" grpId="0" animBg="1"/>
      <p:bldP spid="5129" grpId="0" animBg="1"/>
      <p:bldP spid="5130" grpId="0" animBg="1" autoUpdateAnimBg="0"/>
      <p:bldP spid="5139" grpId="0" animBg="1" autoUpdateAnimBg="0"/>
      <p:bldP spid="5140" grpId="0" animBg="1" autoUpdateAnimBg="0"/>
      <p:bldP spid="5142" grpId="0" autoUpdateAnimBg="0"/>
      <p:bldP spid="5148" grpId="0" autoUpdateAnimBg="0"/>
      <p:bldP spid="51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325A98-1A10-4A4D-9373-92DD98301E1C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143000" y="304800"/>
            <a:ext cx="7391400" cy="1219200"/>
          </a:xfrm>
          <a:prstGeom prst="flowChartProcess">
            <a:avLst/>
          </a:prstGeom>
          <a:solidFill>
            <a:srgbClr val="FFFF99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8000" b="1" i="1">
                <a:solidFill>
                  <a:srgbClr val="FF0000"/>
                </a:solidFill>
                <a:latin typeface="Arial" charset="0"/>
              </a:rPr>
              <a:t>x + 2 = 5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2133600" y="4267200"/>
            <a:ext cx="5486400" cy="2438400"/>
          </a:xfrm>
          <a:prstGeom prst="flowChartProcess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6000" b="1" i="1">
                <a:solidFill>
                  <a:srgbClr val="FF0000"/>
                </a:solidFill>
                <a:latin typeface="Arial" charset="0"/>
              </a:rPr>
              <a:t>x + 2 = 5</a:t>
            </a:r>
          </a:p>
          <a:p>
            <a:pPr algn="l"/>
            <a:r>
              <a:rPr lang="en-US" sz="6000" b="1" i="1">
                <a:solidFill>
                  <a:srgbClr val="FF0000"/>
                </a:solidFill>
                <a:latin typeface="Arial" charset="0"/>
              </a:rPr>
              <a:t>      x = 5 - 2 </a:t>
            </a:r>
          </a:p>
          <a:p>
            <a:pPr algn="l"/>
            <a:r>
              <a:rPr lang="en-US" sz="6000" b="1" i="1">
                <a:solidFill>
                  <a:srgbClr val="FF0000"/>
                </a:solidFill>
                <a:latin typeface="Arial" charset="0"/>
              </a:rPr>
              <a:t>      x = 3</a:t>
            </a: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762000" y="3200400"/>
            <a:ext cx="7924800" cy="762000"/>
          </a:xfrm>
          <a:prstGeom prst="wedgeRoundRectCallout">
            <a:avLst>
              <a:gd name="adj1" fmla="val -52505"/>
              <a:gd name="adj2" fmla="val 76667"/>
              <a:gd name="adj3" fmla="val 16667"/>
            </a:avLst>
          </a:prstGeom>
          <a:solidFill>
            <a:schemeClr val="accent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5400" b="1" i="1">
                <a:solidFill>
                  <a:schemeClr val="accent2"/>
                </a:solidFill>
                <a:latin typeface="Arial" charset="0"/>
              </a:rPr>
              <a:t>Con hãy nêu cách tính?</a:t>
            </a: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3124200" y="1524000"/>
            <a:ext cx="0" cy="762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2514600" y="2209800"/>
            <a:ext cx="1295400" cy="762000"/>
          </a:xfrm>
          <a:prstGeom prst="rect">
            <a:avLst/>
          </a:prstGeom>
          <a:solidFill>
            <a:srgbClr val="CCFF33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400" b="1">
                <a:solidFill>
                  <a:srgbClr val="FF0000"/>
                </a:solidFill>
                <a:latin typeface="Arial" charset="0"/>
              </a:rPr>
              <a:t>SH1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5943600" y="2286000"/>
            <a:ext cx="1295400" cy="762000"/>
          </a:xfrm>
          <a:prstGeom prst="rect">
            <a:avLst/>
          </a:prstGeom>
          <a:solidFill>
            <a:srgbClr val="CCFF33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400" b="1">
                <a:solidFill>
                  <a:srgbClr val="FF0000"/>
                </a:solidFill>
                <a:latin typeface="Arial" charset="0"/>
              </a:rPr>
              <a:t>T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4343400" y="2286000"/>
            <a:ext cx="1295400" cy="762000"/>
          </a:xfrm>
          <a:prstGeom prst="rect">
            <a:avLst/>
          </a:prstGeom>
          <a:solidFill>
            <a:srgbClr val="CCFF33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400" b="1">
                <a:solidFill>
                  <a:srgbClr val="FF0000"/>
                </a:solidFill>
                <a:latin typeface="Arial" charset="0"/>
              </a:rPr>
              <a:t>SH2</a:t>
            </a: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876800" y="1524000"/>
            <a:ext cx="0" cy="762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6477000" y="1524000"/>
            <a:ext cx="0" cy="762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57" grpId="0" animBg="1" autoUpdateAnimBg="0"/>
      <p:bldP spid="6158" grpId="0" animBg="1" autoUpdateAnimBg="0"/>
      <p:bldP spid="6164" grpId="0" animBg="1"/>
      <p:bldP spid="6165" grpId="0" animBg="1" autoUpdateAnimBg="0"/>
      <p:bldP spid="6167" grpId="0" animBg="1" autoUpdateAnimBg="0"/>
      <p:bldP spid="6169" grpId="0" animBg="1" autoUpdateAnimBg="0"/>
      <p:bldP spid="6175" grpId="0" animBg="1"/>
      <p:bldP spid="61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E56CEC-2241-48A3-9CA8-EB6D4F3A4794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1219200" y="533400"/>
            <a:ext cx="7239000" cy="2514600"/>
          </a:xfrm>
          <a:prstGeom prst="wedgeEllipseCallout">
            <a:avLst>
              <a:gd name="adj1" fmla="val -45458"/>
              <a:gd name="adj2" fmla="val 66981"/>
            </a:avLst>
          </a:prstGeom>
          <a:solidFill>
            <a:srgbClr val="CCFF33"/>
          </a:solidFill>
          <a:ln w="5715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400" b="1">
                <a:solidFill>
                  <a:schemeClr val="accent2"/>
                </a:solidFill>
                <a:latin typeface="Arial" charset="0"/>
              </a:rPr>
              <a:t>Muốn tìm số hạng thứ</a:t>
            </a:r>
          </a:p>
          <a:p>
            <a:r>
              <a:rPr lang="en-US" sz="4400" b="1">
                <a:solidFill>
                  <a:schemeClr val="accent2"/>
                </a:solidFill>
                <a:latin typeface="Arial" charset="0"/>
              </a:rPr>
              <a:t>nhất ta làm thế nào?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762000" y="4038600"/>
            <a:ext cx="7772400" cy="1752600"/>
          </a:xfrm>
          <a:prstGeom prst="flowChartAlternateProcess">
            <a:avLst/>
          </a:prstGeom>
          <a:solidFill>
            <a:schemeClr val="hlink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rgbClr val="FF0000"/>
                </a:solidFill>
                <a:latin typeface="Arial" charset="0"/>
              </a:rPr>
              <a:t>SH1 = T - SH2</a:t>
            </a:r>
            <a:endParaRPr lang="en-US" sz="60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 autoUpdateAnimBg="0"/>
      <p:bldP spid="2662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56FFC4-37CE-4DE3-9B8F-0B12586061DE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1371600" y="304800"/>
            <a:ext cx="7543800" cy="609600"/>
          </a:xfrm>
          <a:prstGeom prst="wedgeRoundRectCallout">
            <a:avLst>
              <a:gd name="adj1" fmla="val -52968"/>
              <a:gd name="adj2" fmla="val 74218"/>
              <a:gd name="adj3" fmla="val 16667"/>
            </a:avLst>
          </a:prstGeom>
          <a:solidFill>
            <a:schemeClr val="accent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400" b="1" i="1">
                <a:solidFill>
                  <a:schemeClr val="accent2"/>
                </a:solidFill>
                <a:latin typeface="Arial" charset="0"/>
              </a:rPr>
              <a:t>Nhìn tóm tắt </a:t>
            </a:r>
            <a:r>
              <a:rPr lang="vi-VN" sz="4400" b="1" i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4400" b="1" i="1">
                <a:solidFill>
                  <a:schemeClr val="accent2"/>
                </a:solidFill>
                <a:latin typeface="Arial" charset="0"/>
              </a:rPr>
              <a:t>ọc </a:t>
            </a:r>
            <a:r>
              <a:rPr lang="vi-VN" sz="4400" b="1" i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4400" b="1" i="1">
                <a:solidFill>
                  <a:schemeClr val="accent2"/>
                </a:solidFill>
                <a:latin typeface="Arial" charset="0"/>
              </a:rPr>
              <a:t>ề toán?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828800" y="1066800"/>
            <a:ext cx="3810000" cy="1143000"/>
          </a:xfrm>
          <a:prstGeom prst="flowChartAlternateProcess">
            <a:avLst/>
          </a:prstGeom>
          <a:solidFill>
            <a:srgbClr val="FFFF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819400" y="2362200"/>
            <a:ext cx="2819400" cy="1143000"/>
          </a:xfrm>
          <a:prstGeom prst="flowChartAlternateProcess">
            <a:avLst/>
          </a:prstGeom>
          <a:solidFill>
            <a:srgbClr val="FFFF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8000" b="1" i="1">
                <a:solidFill>
                  <a:srgbClr val="FF0000"/>
                </a:solidFill>
                <a:latin typeface="Arial" charset="0"/>
              </a:rPr>
              <a:t>y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057400" y="1066800"/>
          <a:ext cx="990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Clip" r:id="rId3" imgW="475013" imgH="592853" progId="MS_ClipArt_Gallery.5">
                  <p:embed/>
                </p:oleObj>
              </mc:Choice>
              <mc:Fallback>
                <p:oleObj name="Clip" r:id="rId3" imgW="475013" imgH="592853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066800"/>
                        <a:ext cx="990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352800" y="990600"/>
          <a:ext cx="990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Clip" r:id="rId5" imgW="475013" imgH="592853" progId="MS_ClipArt_Gallery.2">
                  <p:embed/>
                </p:oleObj>
              </mc:Choice>
              <mc:Fallback>
                <p:oleObj name="Clip" r:id="rId5" imgW="475013" imgH="592853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990600"/>
                        <a:ext cx="990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572000" y="1066800"/>
          <a:ext cx="990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Clip" r:id="rId6" imgW="475013" imgH="592853" progId="MS_ClipArt_Gallery.2">
                  <p:embed/>
                </p:oleObj>
              </mc:Choice>
              <mc:Fallback>
                <p:oleObj name="Clip" r:id="rId6" imgW="475013" imgH="592853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66800"/>
                        <a:ext cx="990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AutoShape 8"/>
          <p:cNvSpPr>
            <a:spLocks/>
          </p:cNvSpPr>
          <p:nvPr/>
        </p:nvSpPr>
        <p:spPr bwMode="auto">
          <a:xfrm>
            <a:off x="5715000" y="1524000"/>
            <a:ext cx="457200" cy="1676400"/>
          </a:xfrm>
          <a:prstGeom prst="rightBrace">
            <a:avLst>
              <a:gd name="adj1" fmla="val 30556"/>
              <a:gd name="adj2" fmla="val 50000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6248400" y="2057400"/>
            <a:ext cx="2590800" cy="609600"/>
          </a:xfrm>
          <a:prstGeom prst="flowChartProcess">
            <a:avLst/>
          </a:prstGeom>
          <a:solidFill>
            <a:srgbClr val="FFFF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</a:rPr>
              <a:t>5 quả táo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685800" y="3733800"/>
            <a:ext cx="6705600" cy="990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i="1">
                <a:solidFill>
                  <a:srgbClr val="FF0000"/>
                </a:solidFill>
                <a:latin typeface="Arial" charset="0"/>
              </a:rPr>
              <a:t> 3 + y   = 5</a:t>
            </a:r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685800" y="4724400"/>
            <a:ext cx="6705600" cy="1752600"/>
          </a:xfrm>
          <a:prstGeom prst="flowChartProcess">
            <a:avLst/>
          </a:prstGeom>
          <a:solidFill>
            <a:schemeClr val="hlink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4000" b="1" dirty="0">
                <a:solidFill>
                  <a:srgbClr val="FF0000"/>
                </a:solidFill>
                <a:latin typeface="Arial" charset="0"/>
              </a:rPr>
              <a:t>                       </a:t>
            </a:r>
            <a:r>
              <a:rPr lang="en-US" sz="6600" b="1" dirty="0">
                <a:solidFill>
                  <a:srgbClr val="FF0000"/>
                </a:solidFill>
                <a:latin typeface="Arial" charset="0"/>
              </a:rPr>
              <a:t>y  = 5 - 3</a:t>
            </a:r>
          </a:p>
          <a:p>
            <a:pPr algn="l"/>
            <a:r>
              <a:rPr lang="en-US" sz="6600" b="1" dirty="0">
                <a:solidFill>
                  <a:srgbClr val="FF0000"/>
                </a:solidFill>
                <a:latin typeface="Arial" charset="0"/>
              </a:rPr>
              <a:t>              y  = 2  </a:t>
            </a:r>
          </a:p>
        </p:txBody>
      </p:sp>
      <p:sp>
        <p:nvSpPr>
          <p:cNvPr id="10253" name="Text Box 23"/>
          <p:cNvSpPr txBox="1">
            <a:spLocks noChangeArrowheads="1"/>
          </p:cNvSpPr>
          <p:nvPr/>
        </p:nvSpPr>
        <p:spPr bwMode="auto">
          <a:xfrm>
            <a:off x="973138" y="1295400"/>
            <a:ext cx="8683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" charset="0"/>
              </a:rPr>
              <a:t>An</a:t>
            </a:r>
            <a:endParaRPr lang="en-US" sz="5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54" name="Text Box 24"/>
          <p:cNvSpPr txBox="1">
            <a:spLocks noChangeArrowheads="1"/>
          </p:cNvSpPr>
          <p:nvPr/>
        </p:nvSpPr>
        <p:spPr bwMode="auto">
          <a:xfrm>
            <a:off x="1039813" y="2444750"/>
            <a:ext cx="1282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Arial" charset="0"/>
              </a:rPr>
              <a:t>Lan</a:t>
            </a:r>
            <a:endParaRPr lang="en-US" sz="54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animBg="1" autoUpdateAnimBg="0"/>
      <p:bldP spid="7176" grpId="0" animBg="1"/>
      <p:bldP spid="7177" grpId="0" animBg="1" autoUpdateAnimBg="0"/>
      <p:bldP spid="7180" grpId="0" animBg="1" autoUpdateAnimBg="0"/>
      <p:bldP spid="718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871CF6-B9D1-4B6B-AC2C-41BB59740457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1371600" y="1066800"/>
            <a:ext cx="7543800" cy="1981200"/>
          </a:xfrm>
          <a:prstGeom prst="wedgeRoundRectCallout">
            <a:avLst>
              <a:gd name="adj1" fmla="val -52042"/>
              <a:gd name="adj2" fmla="val 73236"/>
              <a:gd name="adj3" fmla="val 16667"/>
            </a:avLst>
          </a:prstGeom>
          <a:solidFill>
            <a:srgbClr val="CCFF33"/>
          </a:solidFill>
          <a:ln w="762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800" b="1" i="1">
                <a:solidFill>
                  <a:schemeClr val="accent2"/>
                </a:solidFill>
                <a:latin typeface="Arial" charset="0"/>
              </a:rPr>
              <a:t>Muốn tìm số hạng thứ hai</a:t>
            </a:r>
          </a:p>
          <a:p>
            <a:r>
              <a:rPr lang="en-US" sz="4800" b="1" i="1">
                <a:solidFill>
                  <a:schemeClr val="accent2"/>
                </a:solidFill>
                <a:latin typeface="Arial" charset="0"/>
              </a:rPr>
              <a:t>ta làm nh</a:t>
            </a:r>
            <a:r>
              <a:rPr lang="vi-VN" sz="4800" b="1" i="1">
                <a:solidFill>
                  <a:schemeClr val="accent2"/>
                </a:solidFill>
                <a:latin typeface="Arial" charset="0"/>
              </a:rPr>
              <a:t>ư</a:t>
            </a:r>
            <a:r>
              <a:rPr lang="en-US" sz="4800" b="1" i="1">
                <a:solidFill>
                  <a:schemeClr val="accent2"/>
                </a:solidFill>
                <a:latin typeface="Arial" charset="0"/>
              </a:rPr>
              <a:t> thế nào?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685800" y="4267200"/>
            <a:ext cx="7772400" cy="1295400"/>
          </a:xfrm>
          <a:prstGeom prst="flowChartProcess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8000" b="1">
                <a:solidFill>
                  <a:srgbClr val="FF0000"/>
                </a:solidFill>
                <a:latin typeface="Arial" charset="0"/>
              </a:rPr>
              <a:t>SH2  =  T  -  SH1</a:t>
            </a: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 autoUpdateAnimBg="0"/>
      <p:bldP spid="24579" grpId="0" animBg="1" autoUpdateAnimBg="0"/>
    </p:bldLst>
  </p:timing>
</p:sld>
</file>

<file path=ppt/theme/theme1.xml><?xml version="1.0" encoding="utf-8"?>
<a:theme xmlns:a="http://schemas.openxmlformats.org/drawingml/2006/main" name="Blush">
  <a:themeElements>
    <a:clrScheme name="Blush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Blush">
      <a:majorFont>
        <a:latin typeface=".VnAvantH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sh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2319</TotalTime>
  <Words>477</Words>
  <Application>Microsoft Office PowerPoint</Application>
  <PresentationFormat>On-screen Show (4:3)</PresentationFormat>
  <Paragraphs>113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.VnAristote</vt:lpstr>
      <vt:lpstr>.VnAvantH</vt:lpstr>
      <vt:lpstr>Arial</vt:lpstr>
      <vt:lpstr>Impact</vt:lpstr>
      <vt:lpstr>Times New Roman</vt:lpstr>
      <vt:lpstr>Blush</vt:lpstr>
      <vt:lpstr>Clip</vt:lpstr>
      <vt:lpstr>PowerPoint Presentation</vt:lpstr>
      <vt:lpstr>Kiểm tra bài cũ:</vt:lpstr>
      <vt:lpstr>PowerPoint Presentation</vt:lpstr>
      <vt:lpstr>PowerPoint Presentation</vt:lpstr>
      <vt:lpstr>Bài :    Tìm một số hạng trong một tổng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TT</dc:creator>
  <cp:lastModifiedBy>Admin</cp:lastModifiedBy>
  <cp:revision>76</cp:revision>
  <dcterms:created xsi:type="dcterms:W3CDTF">2002-11-08T12:50:35Z</dcterms:created>
  <dcterms:modified xsi:type="dcterms:W3CDTF">2020-11-01T05:47:13Z</dcterms:modified>
</cp:coreProperties>
</file>